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62" r:id="rId2"/>
    <p:sldMasterId id="2147483779" r:id="rId3"/>
    <p:sldMasterId id="2147483830" r:id="rId4"/>
    <p:sldMasterId id="2147483847" r:id="rId5"/>
  </p:sldMasterIdLst>
  <p:notesMasterIdLst>
    <p:notesMasterId r:id="rId27"/>
  </p:notesMasterIdLst>
  <p:sldIdLst>
    <p:sldId id="257" r:id="rId6"/>
    <p:sldId id="284" r:id="rId7"/>
    <p:sldId id="256" r:id="rId8"/>
    <p:sldId id="260" r:id="rId9"/>
    <p:sldId id="268" r:id="rId10"/>
    <p:sldId id="259" r:id="rId11"/>
    <p:sldId id="261" r:id="rId12"/>
    <p:sldId id="264" r:id="rId13"/>
    <p:sldId id="289" r:id="rId14"/>
    <p:sldId id="265" r:id="rId15"/>
    <p:sldId id="272" r:id="rId16"/>
    <p:sldId id="273" r:id="rId17"/>
    <p:sldId id="274" r:id="rId18"/>
    <p:sldId id="276" r:id="rId19"/>
    <p:sldId id="277" r:id="rId20"/>
    <p:sldId id="278" r:id="rId21"/>
    <p:sldId id="290" r:id="rId22"/>
    <p:sldId id="281" r:id="rId23"/>
    <p:sldId id="267" r:id="rId24"/>
    <p:sldId id="288" r:id="rId25"/>
    <p:sldId id="285" r:id="rId2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99D17-CBDB-41EA-A5F3-43D0594FBE70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21C66-217A-4011-A021-CFA8A6F0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2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компетенций эффективного менеджера в директорском корпусе</a:t>
            </a:r>
          </a:p>
          <a:p>
            <a:r>
              <a:rPr lang="ru-RU" dirty="0" smtClean="0"/>
              <a:t>Государственное признание научной деятельности в СПО</a:t>
            </a:r>
          </a:p>
          <a:p>
            <a:r>
              <a:rPr lang="ru-RU" dirty="0" smtClean="0"/>
              <a:t>Возобновление Приоритетного национального проекта «Образование»</a:t>
            </a:r>
          </a:p>
          <a:p>
            <a:r>
              <a:rPr lang="ru-RU" dirty="0" smtClean="0"/>
              <a:t>Интеграция бизнеса и образования. Формирование Государственного задания</a:t>
            </a:r>
          </a:p>
          <a:p>
            <a:r>
              <a:rPr lang="ru-RU" dirty="0" smtClean="0"/>
              <a:t>Развитие ресурсных и отраслевых центров подготовки</a:t>
            </a:r>
          </a:p>
          <a:p>
            <a:r>
              <a:rPr lang="ru-RU" dirty="0" smtClean="0"/>
              <a:t>Кадры для Оборонно-промышленного комплекса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4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25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1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64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7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4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9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8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3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2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66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78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9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79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08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72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1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8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8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26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19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43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7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4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54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92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85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80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1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7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505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32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470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9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90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8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34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8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95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0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84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5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7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19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8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56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4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3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82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713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5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15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45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1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31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1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12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2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5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43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78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19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0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9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528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593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30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8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29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E8B-F2DD-4D1F-AC23-C4661717616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E93EB-D9F0-4EBB-BD40-3A3720F3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2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6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E8B-F2DD-4D1F-AC23-C46617176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E93EB-D9F0-4EBB-BD40-3A3720F3A81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lugovskoj-r86.gosweb.gosuslugi.ru/" TargetMode="Externa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09" y="1262744"/>
            <a:ext cx="10175437" cy="35008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«Школа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Минпросвещения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России»: </a:t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новые возможности для повышения качества образования»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«Совершенствование профессиональных компетенций 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слушателей (школьных команд) в области повышения качества образования в условиях обновления инфраструктуры в общеобразовательной организации»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54726306"/>
              </p:ext>
            </p:extLst>
          </p:nvPr>
        </p:nvGraphicFramePr>
        <p:xfrm>
          <a:off x="0" y="0"/>
          <a:ext cx="972992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450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8165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8819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128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МБОУ ХМР СОШ п. Луговской</a:t>
                      </a:r>
                      <a:endParaRPr lang="ru-RU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3A237A87-C555-4D11-BF10-233C085CD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8102" y="4593357"/>
            <a:ext cx="9614263" cy="1911945"/>
          </a:xfrm>
        </p:spPr>
        <p:txBody>
          <a:bodyPr>
            <a:normAutofit/>
          </a:bodyPr>
          <a:lstStyle/>
          <a:p>
            <a:r>
              <a:rPr lang="ru-RU" sz="1600" b="1" dirty="0"/>
              <a:t>Авторы: д</a:t>
            </a:r>
            <a:r>
              <a:rPr lang="ru-RU" sz="1600" b="1" dirty="0" smtClean="0"/>
              <a:t>иректор - Младенцева Т.П.</a:t>
            </a:r>
          </a:p>
          <a:p>
            <a:r>
              <a:rPr lang="ru-RU" sz="1600" b="1" dirty="0" smtClean="0"/>
              <a:t>Заместители директора:- Гагарина О.Б., </a:t>
            </a:r>
            <a:r>
              <a:rPr lang="ru-RU" sz="1600" b="1" dirty="0" err="1" smtClean="0"/>
              <a:t>Дроздецкая</a:t>
            </a:r>
            <a:r>
              <a:rPr lang="ru-RU" sz="1600" b="1" dirty="0" smtClean="0"/>
              <a:t> Я.В.</a:t>
            </a:r>
          </a:p>
          <a:p>
            <a:r>
              <a:rPr lang="ru-RU" sz="1600" b="1" dirty="0" smtClean="0"/>
              <a:t>Руководители МО учителей: Попова А.В., Михалева С.А, </a:t>
            </a:r>
            <a:r>
              <a:rPr lang="ru-RU" sz="1600" b="1" dirty="0" err="1" smtClean="0"/>
              <a:t>Кайдаулова</a:t>
            </a:r>
            <a:r>
              <a:rPr lang="ru-RU" sz="1600" b="1" dirty="0" smtClean="0"/>
              <a:t> Л.Ю., Новоселова Е.И., Костоусова Н.В.</a:t>
            </a:r>
          </a:p>
          <a:p>
            <a:r>
              <a:rPr lang="ru-RU" sz="1600" b="1" dirty="0" smtClean="0"/>
              <a:t>Педагогический коллектив – 25 человек.</a:t>
            </a:r>
          </a:p>
          <a:p>
            <a:endParaRPr lang="ru-RU" sz="1600" b="1" dirty="0" smtClean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862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43" y="4460191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800" b="1" dirty="0" smtClean="0"/>
              <a:t>«Знание</a:t>
            </a:r>
            <a:r>
              <a:rPr lang="ru-RU" sz="2800" b="1" dirty="0"/>
              <a:t>: качество и объективность»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26682346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79672"/>
              </p:ext>
            </p:extLst>
          </p:nvPr>
        </p:nvGraphicFramePr>
        <p:xfrm>
          <a:off x="339970" y="2221962"/>
          <a:ext cx="10585938" cy="408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522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887416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2063262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1699846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233289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Инструменты мотивации школьной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и направление предложений в образовательные организации г. Ханты-Мансийска	</a:t>
                      </a:r>
                      <a:r>
                        <a:rPr lang="ru-RU" sz="1200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r>
                        <a:rPr lang="ru-RU" sz="1200" spc="-28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применению</a:t>
                      </a:r>
                      <a:r>
                        <a:rPr lang="ru-RU" sz="1200" spc="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сетевой </a:t>
                      </a:r>
                      <a:r>
                        <a:rPr lang="ru-RU" sz="1200" spc="-285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	</a:t>
                      </a:r>
                      <a:r>
                        <a:rPr lang="ru-RU" sz="1200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реализации</a:t>
                      </a:r>
                      <a:r>
                        <a:rPr lang="ru-RU" sz="1200" spc="-28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образовательных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УР, заместитель директора по ВР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01.07.2023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благоприятного психологического микроклимата при освоении педагогами нового информационно—образовательного пространства в школе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Удовлетворение индивидуальных потребностей и интересов в интеллектуальном, нравственном, физическом совершенствовании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3727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Обеспечение</a:t>
                      </a:r>
                      <a:r>
                        <a:rPr lang="ru-RU" sz="1200" spc="5" baseline="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spc="5" dirty="0" smtClean="0">
                          <a:effectLst/>
                          <a:latin typeface="Times New Roman"/>
                          <a:ea typeface="Times New Roman"/>
                        </a:rPr>
                        <a:t>информационной</a:t>
                      </a:r>
                      <a:r>
                        <a:rPr lang="ru-RU" sz="1200" spc="5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открытости</a:t>
                      </a:r>
                      <a:r>
                        <a:rPr lang="ru-RU" sz="12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содержания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инклюзивного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образования 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Запланированные</a:t>
                      </a:r>
                      <a:r>
                        <a:rPr lang="ru-RU" sz="1200" spc="-2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меры: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spcAft>
                          <a:spcPts val="0"/>
                        </a:spcAft>
                        <a:tabLst>
                          <a:tab pos="96774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проведении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внутришкольного</a:t>
                      </a:r>
                      <a:r>
                        <a:rPr lang="ru-RU" sz="12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тематического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контроля</a:t>
                      </a:r>
                      <a:r>
                        <a:rPr lang="ru-RU" sz="1200" spc="-285" dirty="0">
                          <a:effectLst/>
                          <a:latin typeface="Times New Roman"/>
                          <a:ea typeface="Times New Roman"/>
                        </a:rPr>
                        <a:t>                      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ru-RU" sz="1200" spc="-5" dirty="0" smtClean="0">
                          <a:effectLst/>
                          <a:latin typeface="Times New Roman"/>
                          <a:ea typeface="Times New Roman"/>
                        </a:rPr>
                        <a:t>качеством</a:t>
                      </a:r>
                      <a:r>
                        <a:rPr lang="ru-RU" sz="1100" spc="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функционирования</a:t>
                      </a:r>
                      <a:r>
                        <a:rPr lang="ru-RU" sz="12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официального </a:t>
                      </a:r>
                      <a:r>
                        <a:rPr lang="ru-RU" sz="1200" spc="-10" dirty="0" smtClean="0">
                          <a:effectLst/>
                          <a:latin typeface="Times New Roman"/>
                          <a:ea typeface="Times New Roman"/>
                        </a:rPr>
                        <a:t>сайта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УР, заместитель директора по ВР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 (благодарности,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8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43" y="4460191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800" b="1" dirty="0" smtClean="0"/>
              <a:t>«Знание</a:t>
            </a:r>
            <a:r>
              <a:rPr lang="ru-RU" sz="2800" b="1" dirty="0"/>
              <a:t>: качество и объективность»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73350354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57077"/>
              </p:ext>
            </p:extLst>
          </p:nvPr>
        </p:nvGraphicFramePr>
        <p:xfrm>
          <a:off x="339970" y="2221962"/>
          <a:ext cx="11312768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261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629507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мотивации школьной команды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  <a:latin typeface="Times New Roman"/>
                          <a:ea typeface="Times New Roman"/>
                        </a:rPr>
                        <a:t>Обеспеченность</a:t>
                      </a:r>
                      <a:r>
                        <a:rPr lang="ru-RU" sz="1200" spc="-28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spc="-285" dirty="0" smtClean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учебниками,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1590">
                        <a:spcAft>
                          <a:spcPts val="0"/>
                        </a:spcAft>
                        <a:tabLst>
                          <a:tab pos="2116455" algn="l"/>
                          <a:tab pos="22066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учебными пособиями,</a:t>
                      </a:r>
                      <a:r>
                        <a:rPr lang="ru-RU" sz="1200" spc="-28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дидактическими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материалами	</a:t>
                      </a:r>
                      <a:r>
                        <a:rPr lang="ru-RU" sz="1200" spc="-5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1200" spc="-285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получения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образования</a:t>
                      </a:r>
                      <a:r>
                        <a:rPr lang="ru-RU" sz="12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обучающимися с  ОВЗ, инвалидностью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Педагог-библиотекарь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30.08.2023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нагрузки на учителя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Обновлённый библиотечный фонд, формирование единого образовательного пространства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15621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Приобретение оборудования для учебных предметов в соответствии с приказом; повышение качества образования; создание нормативных условий реализации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ФГОС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Осуществление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закупок</a:t>
                      </a:r>
                      <a:r>
                        <a:rPr kumimoji="0" lang="ru-RU" sz="1200" b="0" i="0" u="none" strike="noStrike" kern="1200" cap="none" spc="-29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для нужд учреждения в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соответствии</a:t>
                      </a:r>
                      <a:r>
                        <a:rPr kumimoji="0" lang="ru-RU" sz="12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68580" marR="57785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Федеральным законом от</a:t>
                      </a:r>
                      <a:r>
                        <a:rPr kumimoji="0" lang="ru-RU" sz="1200" b="0" i="0" u="none" strike="noStrike" kern="1200" cap="none" spc="-2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05.04.2013</a:t>
                      </a:r>
                      <a:r>
                        <a:rPr kumimoji="0" lang="ru-RU" sz="12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№</a:t>
                      </a:r>
                      <a:r>
                        <a:rPr kumimoji="0" lang="ru-RU" sz="12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44-ФЗ</a:t>
                      </a:r>
                      <a:r>
                        <a:rPr kumimoji="0" lang="ru-RU" sz="12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«О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68580" marR="16510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контрактной системе в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сфере закупок товаров,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работ, услуг для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обеспечения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государственных и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муниципальных</a:t>
                      </a:r>
                      <a:r>
                        <a:rPr kumimoji="0" lang="ru-RU" sz="1200" b="0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нужд»: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Заведующая хозяйством, директор Младенцева Т.П.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ru-RU" sz="1200" spc="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декабря</a:t>
                      </a:r>
                      <a:r>
                        <a:rPr lang="ru-RU" sz="1200" spc="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ru-RU" sz="1200" spc="-28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благоприятного-психологического микроклимата при создании предметно-развивающей среды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15621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Наличие специальных</a:t>
                      </a:r>
                      <a:r>
                        <a:rPr kumimoji="0" lang="ru-RU" sz="1200" b="0" i="0" u="none" strike="noStrike" kern="1200" cap="none" spc="-2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технических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средств</a:t>
                      </a:r>
                      <a:r>
                        <a:rPr kumimoji="0" lang="ru-RU" sz="1200" b="0" i="0" u="none" strike="noStrike" kern="1200" cap="none" spc="-2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обучения. </a:t>
                      </a:r>
                      <a:r>
                        <a:rPr kumimoji="0" lang="ru-RU" sz="12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Специальные </a:t>
                      </a:r>
                      <a:r>
                        <a:rPr kumimoji="0" lang="ru-RU" sz="1200" b="0" i="0" u="none" strike="noStrike" kern="1200" cap="none" spc="-29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технические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средства</a:t>
                      </a:r>
                      <a:r>
                        <a:rPr kumimoji="0" lang="ru-RU" sz="1200" b="0" i="0" u="none" strike="noStrike" kern="1200" cap="none" spc="-2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обучения в соответствии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 нозологией детей ОВЗ</a:t>
                      </a:r>
                      <a:r>
                        <a:rPr kumimoji="0" lang="ru-RU" sz="12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3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7" y="4167113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 smtClean="0"/>
              <a:t>«Воспитание»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35075342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24909"/>
              </p:ext>
            </p:extLst>
          </p:nvPr>
        </p:nvGraphicFramePr>
        <p:xfrm>
          <a:off x="293078" y="1928885"/>
          <a:ext cx="11312768" cy="471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261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629507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мотивации школьной команды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Разработанность положения об организации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внутришкольного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пространства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01.09.2023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Объявление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Сознание благоприятного образовательного пространства в школе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«Придумай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эмблему 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школы»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25.05.2023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Объявление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благодарности, всеобщее признание высоких результатов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школьного бренда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Регистрация обучающихся в проекте «Орлята России»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Объявление благодарности, всеобщее признание высоких результатов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активности обучающихся в проекте «Орлята России»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тематического стенда «Российское движение детей и молодёжи «Движение первых»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работу, размещение информации о мероприятии в официальной группе школы 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VK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одноклассники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тематического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стенда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Информирование участников образовательных отношений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Разработать  положения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ШВР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Всеобщее признание высоких результатов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положения о деятельности Штаба воспитательной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19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7" y="4167113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2800" b="1" dirty="0" smtClean="0"/>
              <a:t>«Творчество»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26678331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78011"/>
              </p:ext>
            </p:extLst>
          </p:nvPr>
        </p:nvGraphicFramePr>
        <p:xfrm>
          <a:off x="293078" y="1928885"/>
          <a:ext cx="11312768" cy="381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261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629507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мотивации школьной команды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педагогов дополнительного образования в рамках внешнего совмещения.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работы, директор школы Младенцева Т.П.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2023-2025 годы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информации в официальной группе школы 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дополнительных общеобразовательных программ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Заключить соглашение с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МАУ ДО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«Центр дополнительного образования»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мобильных лабораториях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кванториума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директор школы Младенцева Т.П.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Удовлетворение индивидуальных потребностей и интересов в интеллектуальном, нравственном, физическом совершенствовании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профориентационной смены 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лагере с дневным пребыванием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 в период осенних каникул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работы, директор школы Младенцева Т.П.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2023-2024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уровня профессиональной самоидентификации обучающихся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7" y="4167113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800" b="1" dirty="0" smtClean="0"/>
              <a:t>«Профориентация»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24435086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03007"/>
              </p:ext>
            </p:extLst>
          </p:nvPr>
        </p:nvGraphicFramePr>
        <p:xfrm>
          <a:off x="293078" y="1928885"/>
          <a:ext cx="11312768" cy="439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261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887415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мотивации школьной команды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педагогов дополнительного образования в рамках внешнего совмещения.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Я.В., заместитель директора по воспитательной работы, директор школы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Младенцева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Т.П.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2023-2025 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информации в официальной группе школы 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дополнительных общеобразовательных программ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Заключить соглашение с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МАУ ДО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«Центр дополнительного образования»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мобильных лабораториях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кванториума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директор школы Младенцева Т.П.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Удовлетворение индивидуальных потребностей и интересов в интеллектуальном, нравственном, физическом совершенствовании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профориентационной смены 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лагере с дневным пребыванием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 в период осенних каникул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работы, директор школы Младенцева Т.П.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2023-2024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уровня профессиональной самоидентификации обучающихся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соглашений с партнерами-предприятиями / организациями, представляющими площадку для реализации мероприятий по профориентации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Младенцева Т.П. директор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Соглашения с колледжами г. Ханты-Мансийска, представляющим площадку для реализации мероприятий по профориентации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3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7" y="4167113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800" b="1" dirty="0" smtClean="0"/>
              <a:t>«Профориентация»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47388403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10042"/>
              </p:ext>
            </p:extLst>
          </p:nvPr>
        </p:nvGraphicFramePr>
        <p:xfrm>
          <a:off x="293078" y="1928885"/>
          <a:ext cx="11312768" cy="498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261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887415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мотивации школьной команды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школьников в ежегодной многоуровневой онлайн-диагностике на платформе bvbinfo.ru в рамках проекта «Билет в будущее»  6-11 классы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Истомина И.М., педагог-психолог, Дроздецкая Я.В., заместитель директора по воспитательной работ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профобучения девятиклассников на базе колледжей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Истомина И.М., педагог-психолог, Дроздецкая Я.В., заместитель директора по воспитательной работ, Гагарина О.Б. зам. директора по УР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01.09.2023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0820" indent="-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1.Изучить предложения по организации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профобучения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девятиклассников на базе колледжей в онлайн формате.2. Практическое знакомство с профессиями для определения с выбором профессий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обучающихся в мультимедийной выставке-практикуме «Лаборатория будущего» (на базе исторических парков «Россия – моя история») в рамках проекта «Билет в будущее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(по плану)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Гагарина О.Б., заместитель директора по учебной работе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Дроздецкая Я.В., заместитель директора по воспитательной работы, классный руководитель 9 класса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от дельному графику Лаборатории будущего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Стимулировани</a:t>
                      </a: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1.Знакомство обучающихся   в игровой форме с рынком труда, элементами различных отраслей и профессий, показать многообразие вариантов выбора специальности и помочь понять, в каком направлении им хотелось бы развиваться.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30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7" y="4167113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smtClean="0"/>
              <a:t>«Здоровье»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32102969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47834"/>
              </p:ext>
            </p:extLst>
          </p:nvPr>
        </p:nvGraphicFramePr>
        <p:xfrm>
          <a:off x="246186" y="1711197"/>
          <a:ext cx="11312768" cy="526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261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1887415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мотивации школьной команды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Охват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 ВФСК «ГТО» </a:t>
                      </a:r>
                      <a:r>
                        <a:rPr lang="ru-RU" sz="1200" kern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Запланированные мероприятия по устранению </a:t>
                      </a:r>
                      <a:r>
                        <a:rPr lang="ru-RU" sz="12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дефицитов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по физической культуре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Постоянно 2023-2025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 охвата обучающихся ВФСК «ГТО» до 10% от общей численности обучающихся.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 положительного отношения  к ЗОЖ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100" kern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Активизация просветительской работы, работы по регистрации обучающихся на сайте </a:t>
                      </a:r>
                      <a:r>
                        <a:rPr lang="ru-RU" sz="1100" u="none" strike="noStrike" kern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www.gto.ru</a:t>
                      </a:r>
                      <a:r>
                        <a:rPr lang="ru-RU" sz="11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целью обеспечения охвата обучающихся ВФСК «ГТО» до 30% от общей численности обучающихся в срок до 01.09.2023 г.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по физической культуре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Постоянно 2023-2025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Вовлечение учащихся в соревновательную деятельность.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по физической культуре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Постоянно 2023-2025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Информационное сопровождение и проведение информационно-разъяснительной кампании по освещению всех спортивных мероприятий на школьном сайте.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по физической культуре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Постоянно 2023-2025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Реализация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программы  по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здоровьесбережению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 учителей физкультуры и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постоянно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Проведение классных часов «ГТО-стиль современной жизни», «История возникновения и возрождения ГТО»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по физической культуре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Постоянно 2023-2025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 за эффективную 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43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3552" y="4725144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3632" y="47859"/>
            <a:ext cx="676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5146" y="5637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798610"/>
              </p:ext>
            </p:extLst>
          </p:nvPr>
        </p:nvGraphicFramePr>
        <p:xfrm>
          <a:off x="1" y="4145"/>
          <a:ext cx="1059766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547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525761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414735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789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«Академия </a:t>
                      </a:r>
                      <a:r>
                        <a:rPr lang="ru-RU" sz="1400" dirty="0" err="1"/>
                        <a:t>Минпросвещения</a:t>
                      </a:r>
                      <a:r>
                        <a:rPr lang="ru-RU" sz="1400" dirty="0"/>
                        <a:t> России»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МБОУ ХМР СОШ </a:t>
                      </a:r>
                    </a:p>
                    <a:p>
                      <a:pPr algn="ctr"/>
                      <a:r>
                        <a:rPr lang="ru-RU" sz="1800" dirty="0" smtClean="0"/>
                        <a:t>п. Луговской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АУ ДПО ХМАО – Югры</a:t>
                      </a:r>
                    </a:p>
                    <a:p>
                      <a:pPr algn="ctr"/>
                      <a:r>
                        <a:rPr lang="ru-RU" sz="1400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8829" y="1310331"/>
            <a:ext cx="793630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значимых продуктов проекта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нормативных документов;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воспитательной работы;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детских инициатив и ученического самоуправления;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школы: герб, гимн;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школьного хора, театра, пресс-центра и школьного музея;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полного дня;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сетевого взаимодействия с образовательными организациями и социальными партнёрами ХМАО-Югры с целью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рофориентационной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предпрофильной подготовки.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профильных классов (информационно-технологических, психолого-педагогического классов).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Пришкольные лагеря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смен (с привлечением социальных партнеров, научных сотрудников)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4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43245"/>
            <a:ext cx="10604705" cy="247357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УПРАВЛЕНЧЕСКОЕ СОПРОВОЖДЕНИЕ ПРОЕКТА: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200" dirty="0" smtClean="0">
                <a:solidFill>
                  <a:schemeClr val="tx1"/>
                </a:solidFill>
              </a:rPr>
              <a:t>реализация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дорожной карты по реализации проекта;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формирование проектной группы, определение и назначение ответственных лиц по индивидуальным направлениям</a:t>
            </a:r>
            <a:r>
              <a:rPr lang="ru-RU" sz="2200" b="1" dirty="0" smtClean="0">
                <a:solidFill>
                  <a:schemeClr val="tx1"/>
                </a:solidFill>
              </a:rPr>
              <a:t> ;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</a:rPr>
              <a:t>своевременный мониторинг выполнения Проекта;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 актуализация ежегодных планов реализации Проекта, в том числе корректировка состава и сроков исполнения мероприятий с сохранением ожидаемых результатов мероприятий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             ИНФОРМИРОВАНИЕ СООБЩЕСТВА О ПРОЕКТЕ: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официальную страницу школы  </a:t>
            </a:r>
            <a:r>
              <a:rPr lang="en-US" sz="2000" b="1" dirty="0" smtClean="0">
                <a:hlinkClick r:id="rId2"/>
              </a:rPr>
              <a:t>shkolalugovskoj-r86.gosweb.gosuslugi.ru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страницу школы 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социальных сетях «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в «Одноклассниках»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редставление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на педагогическом совете, общешкольном родительском собрании, общешкольной родительской конференции при предъявлении Публичного доклада, также в рамках открытых публичных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день	открытых дверей, Презентации образовательной деятельности 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10064771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2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2" y="2711516"/>
            <a:ext cx="8596667" cy="85229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СПИСОК ЗНАЧИМЫХ ПРОДУКТОВ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14998274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3" t="-8787" r="-1763" b="3302"/>
          <a:stretch/>
        </p:blipFill>
        <p:spPr bwMode="auto">
          <a:xfrm>
            <a:off x="316524" y="1450730"/>
            <a:ext cx="9296400" cy="52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1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13" y="1236617"/>
            <a:ext cx="8596667" cy="69668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КРАТКАЯ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СПРАВКА ОБ ОБРАЗОВАТЕЛЬНОЙ ОРГАНИЗАЦИИ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10897146"/>
              </p:ext>
            </p:extLst>
          </p:nvPr>
        </p:nvGraphicFramePr>
        <p:xfrm>
          <a:off x="-1" y="0"/>
          <a:ext cx="9326880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695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333654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91353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213" y="1868960"/>
            <a:ext cx="92746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год </a:t>
            </a:r>
            <a:r>
              <a:rPr lang="ru-RU" sz="2000" dirty="0">
                <a:solidFill>
                  <a:prstClr val="black"/>
                </a:solidFill>
              </a:rPr>
              <a:t>образования МБОУ </a:t>
            </a:r>
            <a:r>
              <a:rPr lang="ru-RU" sz="2000" dirty="0" smtClean="0">
                <a:solidFill>
                  <a:prstClr val="black"/>
                </a:solidFill>
              </a:rPr>
              <a:t>ХМР СОШ п. Луговской – декабрь 1930 год 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контингент </a:t>
            </a:r>
            <a:r>
              <a:rPr lang="ru-RU" sz="2000" dirty="0">
                <a:solidFill>
                  <a:prstClr val="black"/>
                </a:solidFill>
              </a:rPr>
              <a:t>обучающихся: </a:t>
            </a:r>
            <a:r>
              <a:rPr lang="ru-RU" sz="2000" dirty="0" smtClean="0">
                <a:solidFill>
                  <a:prstClr val="black"/>
                </a:solidFill>
              </a:rPr>
              <a:t>149 </a:t>
            </a:r>
            <a:r>
              <a:rPr lang="ru-RU" sz="2000" dirty="0">
                <a:solidFill>
                  <a:prstClr val="black"/>
                </a:solidFill>
              </a:rPr>
              <a:t>человек, из них </a:t>
            </a:r>
            <a:r>
              <a:rPr lang="ru-RU" sz="2000" dirty="0" smtClean="0">
                <a:solidFill>
                  <a:prstClr val="black"/>
                </a:solidFill>
              </a:rPr>
              <a:t>33 </a:t>
            </a:r>
            <a:r>
              <a:rPr lang="ru-RU" sz="2000" dirty="0">
                <a:solidFill>
                  <a:prstClr val="black"/>
                </a:solidFill>
              </a:rPr>
              <a:t>ребенка с ограниченными возможностями здоровья;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45% педагогов </a:t>
            </a:r>
            <a:r>
              <a:rPr lang="ru-RU" sz="2000" dirty="0">
                <a:solidFill>
                  <a:prstClr val="black"/>
                </a:solidFill>
              </a:rPr>
              <a:t>имеют высшую и первую квалификационную категорию.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10 педагогов </a:t>
            </a:r>
            <a:r>
              <a:rPr lang="ru-RU" sz="2000" dirty="0">
                <a:solidFill>
                  <a:prstClr val="black"/>
                </a:solidFill>
              </a:rPr>
              <a:t>имеют награды </a:t>
            </a:r>
            <a:r>
              <a:rPr lang="ru-RU" sz="2000" dirty="0" err="1">
                <a:solidFill>
                  <a:prstClr val="black"/>
                </a:solidFill>
              </a:rPr>
              <a:t>Минпросвещения</a:t>
            </a:r>
            <a:r>
              <a:rPr lang="ru-RU" sz="2000" dirty="0">
                <a:solidFill>
                  <a:prstClr val="black"/>
                </a:solidFill>
              </a:rPr>
              <a:t> РФ: </a:t>
            </a:r>
            <a:r>
              <a:rPr lang="ru-RU" sz="2000" dirty="0" smtClean="0">
                <a:solidFill>
                  <a:prstClr val="black"/>
                </a:solidFill>
              </a:rPr>
              <a:t>2-«Заслуженный учитель РФ», 6 </a:t>
            </a:r>
            <a:r>
              <a:rPr lang="ru-RU" sz="2000" dirty="0">
                <a:solidFill>
                  <a:prstClr val="black"/>
                </a:solidFill>
              </a:rPr>
              <a:t>– Почетный работник общего образования, </a:t>
            </a:r>
            <a:r>
              <a:rPr lang="ru-RU" sz="2000" dirty="0" smtClean="0">
                <a:solidFill>
                  <a:prstClr val="black"/>
                </a:solidFill>
              </a:rPr>
              <a:t>2 учителя </a:t>
            </a:r>
            <a:r>
              <a:rPr lang="ru-RU" sz="2000" dirty="0">
                <a:solidFill>
                  <a:prstClr val="black"/>
                </a:solidFill>
              </a:rPr>
              <a:t>награждены Почетной грамотой </a:t>
            </a:r>
            <a:r>
              <a:rPr lang="ru-RU" sz="2000" dirty="0" err="1">
                <a:solidFill>
                  <a:prstClr val="black"/>
                </a:solidFill>
              </a:rPr>
              <a:t>Минпросвещения</a:t>
            </a:r>
            <a:r>
              <a:rPr lang="ru-RU" sz="2000" dirty="0">
                <a:solidFill>
                  <a:prstClr val="black"/>
                </a:solidFill>
              </a:rPr>
              <a:t> РФ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 обучение по учебному предмету «Технология» в области информационно-коммуникационных технологий, IT- технологий организовано на базе МАУ ДО ХМР «Центр дополнительного образования»</a:t>
            </a:r>
            <a:endParaRPr lang="ru-RU" sz="20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на уровне среднего общего образования организовано обучение по универсальному профилю с углубленным изучением предмета: право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8773523" y="4751498"/>
            <a:ext cx="3221484" cy="1753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8716754" y="1282795"/>
            <a:ext cx="3300549" cy="15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2474"/>
            <a:ext cx="8596667" cy="931772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ОЦЕНКА ПРОЕКТА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: качественный показатель 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26875215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679" y="1682474"/>
            <a:ext cx="11336214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marR="416560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-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устойчивая положительная 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динамика образовательных достижений учащихся</a:t>
            </a:r>
            <a:b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- активная вовлеченность в деятельность ученического самоуправления, общественных объединений, ориентированных на общечеловеческие и национальные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ценности;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- положительная динамика оценки качества образования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/>
                <a:ea typeface="Times New Roman"/>
              </a:rPr>
              <a:t>вовлечение обучающихся в </a:t>
            </a:r>
            <a:r>
              <a:rPr lang="ru-RU" dirty="0" err="1" smtClean="0">
                <a:latin typeface="Times New Roman"/>
                <a:ea typeface="Times New Roman"/>
              </a:rPr>
              <a:t>профориентационные</a:t>
            </a:r>
            <a:r>
              <a:rPr lang="ru-RU" dirty="0" smtClean="0">
                <a:latin typeface="Times New Roman"/>
                <a:ea typeface="Times New Roman"/>
              </a:rPr>
              <a:t> проекты, </a:t>
            </a:r>
            <a:r>
              <a:rPr lang="ru-RU" dirty="0">
                <a:latin typeface="Times New Roman"/>
                <a:ea typeface="Times New Roman"/>
              </a:rPr>
              <a:t>в том числе </a:t>
            </a:r>
            <a:r>
              <a:rPr lang="ru-RU" dirty="0" smtClean="0">
                <a:latin typeface="Times New Roman"/>
                <a:ea typeface="Times New Roman"/>
              </a:rPr>
              <a:t>мультимедийные выставки-практикумы «Лаборатория</a:t>
            </a:r>
            <a:r>
              <a:rPr lang="ru-RU" spc="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будущего»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(на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базе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исторических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парков</a:t>
            </a:r>
            <a:r>
              <a:rPr lang="ru-RU" spc="-4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«Россия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–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моя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история») в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рамках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проекта</a:t>
            </a:r>
            <a:r>
              <a:rPr lang="ru-RU" spc="-5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«Билет</a:t>
            </a:r>
            <a:r>
              <a:rPr lang="ru-RU" spc="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будущее»;</a:t>
            </a:r>
            <a:endParaRPr lang="ru-RU" sz="3200" dirty="0">
              <a:latin typeface="Times New Roman"/>
              <a:ea typeface="Times New Roman"/>
            </a:endParaRPr>
          </a:p>
          <a:p>
            <a:pPr marL="574675" marR="446405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- расширение</a:t>
            </a:r>
            <a:r>
              <a:rPr lang="ru-RU" spc="-5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спектра</a:t>
            </a:r>
            <a:r>
              <a:rPr lang="ru-RU" spc="-6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используемых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региональных</a:t>
            </a:r>
            <a:r>
              <a:rPr lang="ru-RU" spc="-35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профориентационных</a:t>
            </a:r>
            <a:r>
              <a:rPr lang="ru-RU" spc="-6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сервисов</a:t>
            </a:r>
            <a:r>
              <a:rPr lang="ru-RU" spc="-4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-3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программ,</a:t>
            </a:r>
            <a:r>
              <a:rPr lang="ru-RU" spc="-5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аккредитованных</a:t>
            </a:r>
            <a:r>
              <a:rPr lang="ru-RU" spc="-5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</a:t>
            </a:r>
            <a:r>
              <a:rPr lang="ru-RU" spc="-4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федеральном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уровне;</a:t>
            </a:r>
            <a:r>
              <a:rPr lang="ru-RU" spc="-365" dirty="0">
                <a:latin typeface="Times New Roman"/>
                <a:ea typeface="Times New Roman"/>
              </a:rPr>
              <a:t> </a:t>
            </a:r>
            <a:endParaRPr lang="ru-RU" spc="-365" dirty="0" smtClean="0">
              <a:latin typeface="Times New Roman"/>
              <a:ea typeface="Times New Roman"/>
            </a:endParaRPr>
          </a:p>
          <a:p>
            <a:pPr marL="574675" marR="446405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pc="-365" dirty="0" smtClean="0">
                <a:latin typeface="Times New Roman"/>
                <a:ea typeface="Times New Roman"/>
              </a:rPr>
              <a:t>-      </a:t>
            </a:r>
            <a:r>
              <a:rPr lang="ru-RU" dirty="0" smtClean="0">
                <a:latin typeface="Times New Roman"/>
                <a:ea typeface="Times New Roman"/>
              </a:rPr>
              <a:t>формирование</a:t>
            </a:r>
            <a:r>
              <a:rPr lang="ru-RU" spc="-30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определенного</a:t>
            </a:r>
            <a:r>
              <a:rPr lang="ru-RU" spc="-2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имиджа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школы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посредством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брэндинга;</a:t>
            </a:r>
            <a:endParaRPr lang="ru-RU" sz="3200" dirty="0">
              <a:latin typeface="Times New Roman"/>
              <a:ea typeface="Times New Roman"/>
            </a:endParaRPr>
          </a:p>
          <a:p>
            <a:pPr marL="574675" marR="41783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- позитивные </a:t>
            </a:r>
            <a:r>
              <a:rPr lang="ru-RU" dirty="0">
                <a:latin typeface="Times New Roman"/>
                <a:ea typeface="Times New Roman"/>
              </a:rPr>
              <a:t>изменения в педагогическом коллективе, определяемые через рост: профессиональной и научно-методической подготовки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педагогов, вовлеченности их в совместную проектную деятельность творческих групп внутри и за пределами школы, реальных личных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инициатив;</a:t>
            </a:r>
            <a:endParaRPr lang="ru-RU" sz="3200" dirty="0">
              <a:latin typeface="Times New Roman"/>
              <a:ea typeface="Times New Roman"/>
            </a:endParaRPr>
          </a:p>
          <a:p>
            <a:pPr marL="574675" marR="417195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- положительная</a:t>
            </a:r>
            <a:r>
              <a:rPr lang="ru-RU" spc="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динамика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конструктивной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активности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родительской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общественности,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выражающееся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реализации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совместных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социальных</a:t>
            </a:r>
            <a:r>
              <a:rPr lang="ru-RU" spc="3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проектов,</a:t>
            </a:r>
            <a:r>
              <a:rPr lang="ru-RU" spc="29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направленных</a:t>
            </a:r>
            <a:r>
              <a:rPr lang="ru-RU" spc="3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</a:t>
            </a:r>
            <a:r>
              <a:rPr lang="ru-RU" spc="28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социализацию</a:t>
            </a:r>
            <a:r>
              <a:rPr lang="ru-RU" spc="28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обучающихся,</a:t>
            </a:r>
            <a:r>
              <a:rPr lang="ru-RU" spc="3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их</a:t>
            </a:r>
            <a:r>
              <a:rPr lang="ru-RU" spc="29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выбора</a:t>
            </a:r>
            <a:r>
              <a:rPr lang="ru-RU" spc="28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жизненного</a:t>
            </a:r>
            <a:r>
              <a:rPr lang="ru-RU" spc="3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пути,</a:t>
            </a:r>
            <a:r>
              <a:rPr lang="ru-RU" spc="29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формирования</a:t>
            </a:r>
            <a:r>
              <a:rPr lang="ru-RU" spc="29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мировоззрения</a:t>
            </a:r>
            <a:r>
              <a:rPr lang="ru-RU" spc="26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 субъективного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благополучия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ребенка;	</a:t>
            </a:r>
            <a:endParaRPr lang="ru-RU" sz="3200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          - положительная </a:t>
            </a:r>
            <a:r>
              <a:rPr lang="ru-RU" dirty="0">
                <a:latin typeface="Times New Roman"/>
                <a:ea typeface="Times New Roman"/>
              </a:rPr>
              <a:t>динамика развития единой воспитательной среды;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endParaRPr lang="ru-RU" spc="5" dirty="0" smtClean="0">
              <a:latin typeface="Times New Roman"/>
              <a:ea typeface="Times New Roman"/>
            </a:endParaRPr>
          </a:p>
          <a:p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spc="5" dirty="0" smtClean="0">
                <a:latin typeface="Times New Roman"/>
                <a:ea typeface="Times New Roman"/>
              </a:rPr>
              <a:t>         - </a:t>
            </a:r>
            <a:r>
              <a:rPr lang="ru-RU" dirty="0" smtClean="0">
                <a:latin typeface="Times New Roman"/>
                <a:ea typeface="Times New Roman"/>
              </a:rPr>
              <a:t>расширение</a:t>
            </a:r>
            <a:r>
              <a:rPr lang="ru-RU" spc="-65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спектра</a:t>
            </a:r>
            <a:r>
              <a:rPr lang="ru-RU" spc="-70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реализуемых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программ</a:t>
            </a:r>
            <a:r>
              <a:rPr lang="ru-RU" spc="-5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курсов</a:t>
            </a:r>
            <a:r>
              <a:rPr lang="ru-RU" spc="-4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внеурочной</a:t>
            </a:r>
            <a:r>
              <a:rPr lang="ru-RU" spc="-6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5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25415"/>
            <a:ext cx="9274629" cy="644769"/>
          </a:xfrm>
        </p:spPr>
        <p:txBody>
          <a:bodyPr>
            <a:normAutofit fontScale="90000"/>
          </a:bodyPr>
          <a:lstStyle/>
          <a:p>
            <a:pPr lvl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ОЦЕНКА ПРОЕКТА: количественный показатель –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9291" y="2047450"/>
            <a:ext cx="10522633" cy="381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256540" lvl="1" indent="-285750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  <a:buFont typeface="Wingdings"/>
              <a:buChar char=""/>
              <a:tabLst>
                <a:tab pos="575310" algn="l"/>
              </a:tabLst>
            </a:pPr>
            <a:r>
              <a:rPr lang="ru-RU" dirty="0">
                <a:latin typeface="Times New Roman"/>
                <a:ea typeface="Times New Roman"/>
              </a:rPr>
              <a:t>увеличение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доли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обучающихся,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включенных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2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конкурсное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движение,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соревнования,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турниры,</a:t>
            </a:r>
            <a:r>
              <a:rPr lang="ru-RU" spc="-3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конференции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различного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уровня</a:t>
            </a:r>
            <a:r>
              <a:rPr lang="ru-RU" spc="2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ежегодно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5</a:t>
            </a:r>
            <a:r>
              <a:rPr lang="ru-RU" dirty="0" smtClean="0">
                <a:latin typeface="Times New Roman"/>
                <a:ea typeface="Times New Roman"/>
              </a:rPr>
              <a:t>%-7% </a:t>
            </a:r>
            <a:r>
              <a:rPr lang="ru-RU" spc="-1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(с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50 %</a:t>
            </a:r>
            <a:r>
              <a:rPr lang="ru-RU" spc="-1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2023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году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</a:t>
            </a:r>
            <a:r>
              <a:rPr lang="ru-RU" spc="-25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70%</a:t>
            </a:r>
            <a:r>
              <a:rPr lang="ru-RU" spc="-1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2025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году);</a:t>
            </a:r>
          </a:p>
          <a:p>
            <a:pPr marL="742950" marR="254635" lvl="1" indent="-285750" algn="just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  <a:buFont typeface="Wingdings"/>
              <a:buChar char=""/>
              <a:tabLst>
                <a:tab pos="57531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Увеличение результативности</a:t>
            </a:r>
            <a:r>
              <a:rPr lang="ru-RU" spc="-25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участия</a:t>
            </a:r>
            <a:r>
              <a:rPr lang="ru-RU" spc="-40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(призер,</a:t>
            </a:r>
            <a:r>
              <a:rPr lang="ru-RU" spc="-3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победитель,</a:t>
            </a:r>
            <a:r>
              <a:rPr lang="ru-RU" spc="-4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лауреат)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</a:t>
            </a:r>
            <a:r>
              <a:rPr lang="ru-RU" spc="-310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конкурсах,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соревнованиях,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смотрах,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турнирах,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конференциях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различного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уровня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endParaRPr lang="ru-RU" spc="5" dirty="0" smtClean="0">
              <a:latin typeface="Times New Roman"/>
              <a:ea typeface="Times New Roman"/>
            </a:endParaRPr>
          </a:p>
          <a:p>
            <a:pPr marL="742950" marR="254635" lvl="1" indent="-285750" algn="just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  <a:buFont typeface="Wingdings"/>
              <a:buChar char=""/>
              <a:tabLst>
                <a:tab pos="57531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увеличение</a:t>
            </a:r>
            <a:r>
              <a:rPr lang="ru-RU" spc="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доли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обучающихся,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занимающихся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спортивных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секциях,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клубах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за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счет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собственных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ресурсов</a:t>
            </a:r>
            <a:r>
              <a:rPr lang="ru-RU" spc="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образовательной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организации,</a:t>
            </a:r>
            <a:r>
              <a:rPr lang="ru-RU" spc="25" dirty="0">
                <a:latin typeface="Times New Roman"/>
                <a:ea typeface="Times New Roman"/>
              </a:rPr>
              <a:t> </a:t>
            </a:r>
            <a:r>
              <a:rPr lang="ru-RU" spc="25" dirty="0" smtClean="0">
                <a:latin typeface="Times New Roman"/>
                <a:ea typeface="Times New Roman"/>
              </a:rPr>
              <a:t> и во взаимодействии с УДО </a:t>
            </a:r>
            <a:r>
              <a:rPr lang="ru-RU" dirty="0" smtClean="0">
                <a:latin typeface="Times New Roman"/>
                <a:ea typeface="Times New Roman"/>
              </a:rPr>
              <a:t>до</a:t>
            </a:r>
            <a:r>
              <a:rPr lang="ru-RU" spc="-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10%;</a:t>
            </a:r>
          </a:p>
          <a:p>
            <a:pPr marL="742950" marR="256540" lvl="1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Font typeface="Wingdings"/>
              <a:buChar char=""/>
              <a:tabLst>
                <a:tab pos="575310" algn="l"/>
              </a:tabLst>
            </a:pPr>
            <a:r>
              <a:rPr lang="ru-RU" dirty="0">
                <a:latin typeface="Times New Roman"/>
                <a:ea typeface="Times New Roman"/>
              </a:rPr>
              <a:t>увеличение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доли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учителей,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эффективно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использующих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современные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образовательные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информационные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коммуникационные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технологии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профессиональной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деятельности,</a:t>
            </a:r>
            <a:r>
              <a:rPr lang="ru-RU" spc="32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общей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численности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учителей</a:t>
            </a:r>
            <a:r>
              <a:rPr lang="ru-RU" spc="4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школы,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90</a:t>
            </a:r>
            <a:r>
              <a:rPr lang="ru-RU" dirty="0" smtClean="0">
                <a:latin typeface="Times New Roman"/>
                <a:ea typeface="Times New Roman"/>
              </a:rPr>
              <a:t>%- 100%;</a:t>
            </a:r>
            <a:endParaRPr lang="ru-RU" dirty="0">
              <a:latin typeface="Times New Roman"/>
              <a:ea typeface="Times New Roman"/>
            </a:endParaRPr>
          </a:p>
          <a:p>
            <a:pPr marL="742950" marR="257810" lvl="1" indent="-285750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  <a:buFont typeface="Wingdings"/>
              <a:buChar char=""/>
              <a:tabLst>
                <a:tab pos="575945" algn="l"/>
              </a:tabLst>
            </a:pPr>
            <a:r>
              <a:rPr lang="ru-RU" dirty="0">
                <a:latin typeface="Times New Roman"/>
                <a:ea typeface="Times New Roman"/>
              </a:rPr>
              <a:t>100% обновление компьютерной техники для обучающихся в </a:t>
            </a:r>
            <a:r>
              <a:rPr lang="ru-RU" dirty="0" smtClean="0">
                <a:latin typeface="Times New Roman"/>
                <a:ea typeface="Times New Roman"/>
              </a:rPr>
              <a:t>кабинете </a:t>
            </a:r>
            <a:r>
              <a:rPr lang="ru-RU" dirty="0">
                <a:latin typeface="Times New Roman"/>
                <a:ea typeface="Times New Roman"/>
              </a:rPr>
              <a:t>информатики 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соответствии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требования</a:t>
            </a:r>
            <a:r>
              <a:rPr lang="ru-RU" spc="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ФГОС;</a:t>
            </a:r>
          </a:p>
          <a:p>
            <a:pPr marL="742950" marR="256540" lvl="1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Font typeface="Wingdings"/>
              <a:buChar char=""/>
              <a:tabLst>
                <a:tab pos="575310" algn="l"/>
              </a:tabLst>
            </a:pPr>
            <a:r>
              <a:rPr lang="ru-RU" dirty="0">
                <a:latin typeface="Times New Roman"/>
                <a:ea typeface="Times New Roman"/>
              </a:rPr>
              <a:t>увеличение доли педагогических работников, участвующих в различных профессиональных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конкурсах</a:t>
            </a:r>
            <a:r>
              <a:rPr lang="ru-RU" spc="5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до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50%;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4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13" y="1236617"/>
            <a:ext cx="8596667" cy="69668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КРАТКАЯ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СПРАВКА ОБ ОБРАЗОВАТЕЛЬНОЙ ОРГАНИЗАЦИИ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52235725"/>
              </p:ext>
            </p:extLst>
          </p:nvPr>
        </p:nvGraphicFramePr>
        <p:xfrm>
          <a:off x="-1" y="0"/>
          <a:ext cx="9326880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695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333654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91353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1692" y="1670429"/>
            <a:ext cx="836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-учащиеся </a:t>
            </a:r>
            <a:r>
              <a:rPr lang="ru-RU" dirty="0"/>
              <a:t>школы победители и призеры </a:t>
            </a:r>
            <a:r>
              <a:rPr lang="ru-RU" dirty="0" smtClean="0"/>
              <a:t>муниципального этапа , участники регионального этапа всероссийской </a:t>
            </a:r>
            <a:r>
              <a:rPr lang="ru-RU" dirty="0"/>
              <a:t>олимпиады школьников по </a:t>
            </a:r>
            <a:r>
              <a:rPr lang="ru-RU" dirty="0" smtClean="0"/>
              <a:t>литературе, ОБЖ, физкультуре  </a:t>
            </a:r>
            <a:r>
              <a:rPr lang="ru-RU" dirty="0"/>
              <a:t>(2019-2023 </a:t>
            </a:r>
            <a:r>
              <a:rPr lang="ru-RU" dirty="0" err="1"/>
              <a:t>г.г</a:t>
            </a:r>
            <a:r>
              <a:rPr lang="ru-RU" dirty="0"/>
              <a:t>.).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1563" y="2467105"/>
            <a:ext cx="8698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- с 2020 учебного года  создан образовательный центр Точка Роста в </a:t>
            </a:r>
            <a:r>
              <a:rPr lang="ru-RU" dirty="0"/>
              <a:t>рамках предметной области «Технология</a:t>
            </a:r>
            <a:r>
              <a:rPr lang="ru-RU" dirty="0" smtClean="0"/>
              <a:t>»; «Информатика», «ОБЖ»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1691" y="3128734"/>
            <a:ext cx="9214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2019-2023 годах </a:t>
            </a:r>
            <a:r>
              <a:rPr lang="ru-RU" dirty="0"/>
              <a:t>- </a:t>
            </a:r>
            <a:r>
              <a:rPr lang="ru-RU" dirty="0" smtClean="0"/>
              <a:t> Победители и призеры муниципального </a:t>
            </a:r>
            <a:r>
              <a:rPr lang="ru-RU" dirty="0"/>
              <a:t>этапа </a:t>
            </a:r>
            <a:r>
              <a:rPr lang="ru-RU" dirty="0" smtClean="0"/>
              <a:t>профессионального мастерства «Учитель года Ханты-Мансийского района» участники регионального  этапа конкурса </a:t>
            </a:r>
            <a:r>
              <a:rPr lang="ru-RU" dirty="0"/>
              <a:t>профессионального мастерства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Учитель года </a:t>
            </a:r>
            <a:r>
              <a:rPr lang="ru-RU" dirty="0" smtClean="0"/>
              <a:t>ХМАО-Югры»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8922" y="4343814"/>
            <a:ext cx="8247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2018-2022 </a:t>
            </a:r>
            <a:r>
              <a:rPr lang="ru-RU" dirty="0"/>
              <a:t>годах -  Победители и </a:t>
            </a:r>
            <a:r>
              <a:rPr lang="ru-RU" dirty="0" smtClean="0"/>
              <a:t>призеры </a:t>
            </a:r>
            <a:r>
              <a:rPr lang="ru-RU" dirty="0"/>
              <a:t>муниципального этапа </a:t>
            </a:r>
            <a:r>
              <a:rPr lang="ru-RU" dirty="0" smtClean="0"/>
              <a:t>«Ученик года Ханты-</a:t>
            </a:r>
            <a:r>
              <a:rPr lang="ru-RU" dirty="0"/>
              <a:t>М</a:t>
            </a:r>
            <a:r>
              <a:rPr lang="ru-RU" dirty="0" smtClean="0"/>
              <a:t>ансийского </a:t>
            </a:r>
            <a:r>
              <a:rPr lang="ru-RU" dirty="0"/>
              <a:t>района</a:t>
            </a:r>
            <a:r>
              <a:rPr lang="ru-RU" dirty="0" smtClean="0"/>
              <a:t>»,  призеры и участники регионального </a:t>
            </a:r>
            <a:r>
              <a:rPr lang="ru-RU" dirty="0"/>
              <a:t>этапа конкурса </a:t>
            </a:r>
            <a:r>
              <a:rPr lang="ru-RU" dirty="0" smtClean="0"/>
              <a:t>«Ученик </a:t>
            </a:r>
            <a:r>
              <a:rPr lang="ru-RU" dirty="0"/>
              <a:t>года </a:t>
            </a:r>
            <a:r>
              <a:rPr lang="ru-RU" dirty="0" smtClean="0"/>
              <a:t>ХМАО-Югра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922" y="5267144"/>
            <a:ext cx="8098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2021 </a:t>
            </a:r>
            <a:r>
              <a:rPr lang="ru-RU" dirty="0"/>
              <a:t>году – </a:t>
            </a:r>
            <a:r>
              <a:rPr lang="ru-RU" dirty="0" smtClean="0"/>
              <a:t>2 участника финального конкурса «Большая перемена» г. Тюмень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8922" y="5867567"/>
            <a:ext cx="8098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2020-2022 </a:t>
            </a:r>
            <a:r>
              <a:rPr lang="ru-RU" dirty="0"/>
              <a:t>году – </a:t>
            </a:r>
            <a:r>
              <a:rPr lang="ru-RU" dirty="0" smtClean="0"/>
              <a:t>«Золотая молодежь» -10 выпускников получили аттестаты особого образца </a:t>
            </a:r>
            <a:endParaRPr lang="ru-RU" dirty="0"/>
          </a:p>
        </p:txBody>
      </p:sp>
      <p:pic>
        <p:nvPicPr>
          <p:cNvPr id="14" name="Рисунок 13" descr="C:\Users\user\Desktop\ФОТО\фото флешмоб\флешмоб для комитета\имджмейке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95" y="2838310"/>
            <a:ext cx="316420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ФОТО\фото флешмоб\SAM_6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105685"/>
            <a:ext cx="2013439" cy="26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ученик года 2018\SAM_6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05" y="4748793"/>
            <a:ext cx="2836984" cy="16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63" y="1402080"/>
            <a:ext cx="8596667" cy="74022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ЦЕЛЕВЫЕ ГРУППЫ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ПРОЕКТА: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611029946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6663" y="3987033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ПАРТНЕРЫ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СП Луговской: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МАУ ДО ХМР «Центр дополнительного образования»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Филиал Центральной библиотеки ХМР «Модельная библиотека», МБУК «Дружба», МБОУ ДО ХМР «Музыкальная школа», МАУ ДО ХМР «Спортивная школа»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АУ ПО «Ханты-Мансийский технолого-педагогический колледж», БУ «Колледж-интернат Центр искусств для одаренных детей Севера»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663" y="2617297"/>
            <a:ext cx="59235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БЛАГОПОЛУЧАТЕЛИ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частники образовательных отношений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(обучающиеся, педагоги, родители (законные представители))</a:t>
            </a:r>
            <a:endParaRPr lang="ru-RU" dirty="0"/>
          </a:p>
        </p:txBody>
      </p:sp>
      <p:pic>
        <p:nvPicPr>
          <p:cNvPr id="2050" name="Picture 2" descr="C:\Users\user\Desktop\ФОТО\ученик года 2018\SAM_65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5"/>
          <a:stretch/>
        </p:blipFill>
        <p:spPr bwMode="auto">
          <a:xfrm>
            <a:off x="6166338" y="1251651"/>
            <a:ext cx="3059723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ФОТО с ФОТООАППАРАТА\SAM_58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2"/>
          <a:stretch/>
        </p:blipFill>
        <p:spPr bwMode="auto">
          <a:xfrm>
            <a:off x="9226062" y="2930769"/>
            <a:ext cx="2965938" cy="19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 точка роста\IMG_20211108_102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/>
          <a:stretch/>
        </p:blipFill>
        <p:spPr bwMode="auto">
          <a:xfrm>
            <a:off x="6306884" y="4863885"/>
            <a:ext cx="3223846" cy="20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ФОТО\30 октября митинг\DSC05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730" y="1093726"/>
            <a:ext cx="2356602" cy="13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23" y="2141568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 общеобразовательной организации для определения стартового уровня реализации Проекта 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0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9017" y="1952145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стартовой диагностике 91 балл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18704"/>
              </p:ext>
            </p:extLst>
          </p:nvPr>
        </p:nvGraphicFramePr>
        <p:xfrm>
          <a:off x="3805645" y="2508369"/>
          <a:ext cx="7053145" cy="349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3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Полный 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 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достигнуто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Знание качество и объективность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Творчество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Профориентация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9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Здоровье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Учитель.</a:t>
                      </a:r>
                      <a:r>
                        <a:rPr lang="ru-RU" sz="1200" baseline="0" dirty="0" smtClean="0"/>
                        <a:t> Школьные команды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Школьный климат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среда, создание условий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 rotWithShape="1">
          <a:blip r:embed="rId2"/>
          <a:srcRect l="17772" t="14778" r="25707" b="25599"/>
          <a:stretch/>
        </p:blipFill>
        <p:spPr bwMode="auto">
          <a:xfrm>
            <a:off x="303865" y="2508368"/>
            <a:ext cx="3256509" cy="3404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E:\ФОТО\застава\IMG_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63" y="1512277"/>
            <a:ext cx="2694488" cy="17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\застава\IMG_0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35" y="4043021"/>
            <a:ext cx="2810144" cy="18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0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3476059"/>
            <a:ext cx="7472451" cy="26936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/>
                </a:solidFill>
              </a:rPr>
              <a:t> Выявлены большие дефициты </a:t>
            </a:r>
            <a:r>
              <a:rPr lang="ru-RU" b="1" dirty="0">
                <a:solidFill>
                  <a:schemeClr val="tx1"/>
                </a:solidFill>
              </a:rPr>
              <a:t>по направлениям: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«Здоровье» - 49 %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Образовательная среда, создание  условий</a:t>
            </a:r>
            <a:r>
              <a:rPr lang="ru-RU" b="1" dirty="0" smtClean="0">
                <a:solidFill>
                  <a:schemeClr val="tx1"/>
                </a:solidFill>
              </a:rPr>
              <a:t>»- 50%; </a:t>
            </a:r>
            <a:r>
              <a:rPr lang="ru-RU" b="1" dirty="0">
                <a:solidFill>
                  <a:schemeClr val="tx1"/>
                </a:solidFill>
              </a:rPr>
              <a:t>«Творчество</a:t>
            </a:r>
            <a:r>
              <a:rPr lang="ru-RU" b="1" dirty="0" smtClean="0">
                <a:solidFill>
                  <a:schemeClr val="tx1"/>
                </a:solidFill>
              </a:rPr>
              <a:t>» -50% ;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«Учитель, школьные команды</a:t>
            </a:r>
            <a:r>
              <a:rPr lang="ru-RU" b="1" dirty="0" smtClean="0">
                <a:solidFill>
                  <a:schemeClr val="tx1"/>
                </a:solidFill>
              </a:rPr>
              <a:t>»- 56%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42311806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3611" y="1989307"/>
            <a:ext cx="7122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Несоответствие единого образовательного пространства школы уровню модели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России»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2038" y="1418323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КЛЮЧЕВАЯ ПРОБЛЕМА ПРОЕКТА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E:\фото мероприятий\DSC057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8289758" y="4874066"/>
            <a:ext cx="2882334" cy="19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ФОТО\IMG-2096cdb12f3febc63a5ea98e129f1cc0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/>
          <a:stretch/>
        </p:blipFill>
        <p:spPr bwMode="auto">
          <a:xfrm>
            <a:off x="8682416" y="2959071"/>
            <a:ext cx="2744920" cy="18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\IMG-53350c81c9cb303938e75f53858571b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16" y="1019543"/>
            <a:ext cx="2586038" cy="19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1600"/>
            <a:ext cx="3614057" cy="38861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ЦЕЛЬ ПРОЕКТА: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Создание единого образовательного пространства МБОУ ХМР СОШ п. Луговской и равных условий для каждого обучающегося  в соответствии с едиными требованиями к содержанию обучения, воспитательной работе, профориентации, развитию обучающихся с учетом их индивидуальных потребностей и интересов.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705705099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53199" y="1157477"/>
            <a:ext cx="535141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ЗАДАЧИ ПРОЕКТА:</a:t>
            </a:r>
          </a:p>
          <a:p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1.Создавать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особые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обучения, развития  и воспитания обучающихся с ОВЗ </a:t>
            </a:r>
          </a:p>
          <a:p>
            <a:pPr lvl="0" algn="just">
              <a:spcBef>
                <a:spcPts val="20"/>
              </a:spcBef>
              <a:spcAft>
                <a:spcPts val="0"/>
              </a:spcAft>
              <a:buSzPts val="1600"/>
              <a:tabLst>
                <a:tab pos="6591300" algn="l"/>
              </a:tabLst>
            </a:pP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2.Развивать управленческую</a:t>
            </a:r>
            <a:r>
              <a:rPr lang="ru-RU" sz="1600" spc="5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модель</a:t>
            </a:r>
            <a:r>
              <a:rPr lang="ru-RU" sz="1600" spc="-35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школы</a:t>
            </a: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20"/>
              </a:spcBef>
              <a:spcAft>
                <a:spcPts val="0"/>
              </a:spcAft>
              <a:buSzPts val="1600"/>
              <a:tabLst>
                <a:tab pos="6591300" algn="l"/>
              </a:tabLst>
            </a:pP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3.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предметно-пространственную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перспективе </a:t>
            </a:r>
            <a:r>
              <a:rPr lang="ru-RU" sz="16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расширения</a:t>
            </a:r>
            <a:r>
              <a:rPr lang="ru-RU" sz="1600" spc="-47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600" spc="48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индивидуализации</a:t>
            </a:r>
            <a:r>
              <a:rPr lang="ru-RU" sz="1600" spc="48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нацеленностью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планируемых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600" spc="5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20"/>
              </a:spcBef>
              <a:spcAft>
                <a:spcPts val="0"/>
              </a:spcAft>
              <a:buSzPts val="1600"/>
              <a:tabLst>
                <a:tab pos="6591300" algn="l"/>
              </a:tabLst>
            </a:pP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4.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пакет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документов,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регламентирующих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ru-RU" sz="1600" spc="-47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(положение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внутришкольном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пространстве,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штаба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r>
              <a:rPr lang="ru-RU" sz="1600" spc="4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1600" spc="5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spcBef>
                <a:spcPts val="30"/>
              </a:spcBef>
              <a:spcAft>
                <a:spcPts val="0"/>
              </a:spcAft>
              <a:buSzPts val="1600"/>
              <a:tabLst>
                <a:tab pos="7002145" algn="l"/>
              </a:tabLst>
            </a:pP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5. Разработать     </a:t>
            </a:r>
            <a:r>
              <a:rPr lang="ru-RU" sz="1600" spc="31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ea typeface="Trebuchet MS" panose="020B0603020202020204" pitchFamily="34" charset="0"/>
                <a:cs typeface="Times New Roman" panose="02020603050405020304" pitchFamily="18" charset="0"/>
              </a:rPr>
              <a:t>систему     персонифицированного</a:t>
            </a:r>
            <a:endParaRPr lang="ru-RU" sz="1600" dirty="0">
              <a:latin typeface="+mj-lt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1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1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1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600" spc="-2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ити</a:t>
            </a:r>
            <a:r>
              <a:rPr lang="ru-RU" sz="1600" spc="-59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dirty="0">
                <a:solidFill>
                  <a:srgbClr val="90C2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	</a:t>
            </a:r>
            <a:r>
              <a:rPr lang="ru-RU" sz="1600" spc="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600" spc="-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spc="-1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spc="-1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4" b="25024"/>
          <a:stretch/>
        </p:blipFill>
        <p:spPr bwMode="auto">
          <a:xfrm>
            <a:off x="3671991" y="1157477"/>
            <a:ext cx="2535552" cy="161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2881153"/>
            <a:ext cx="2860432" cy="21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:\ФОТО\Литературнный бал\DSC05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7" y="5159944"/>
            <a:ext cx="2854000" cy="1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2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34" y="5251938"/>
            <a:ext cx="11073627" cy="1445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84737885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МБОУ ХМР СОШ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 Луговской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0843"/>
              </p:ext>
            </p:extLst>
          </p:nvPr>
        </p:nvGraphicFramePr>
        <p:xfrm>
          <a:off x="234462" y="1230924"/>
          <a:ext cx="11254153" cy="474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СПОСОБЫ ИХ МИНИМИЗАЦИИ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723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Педагогическое выгорание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Снижение общего уровня профессионализма педагогического  коллектива по причине ухода из школы опытных высококвалифицированных педагогических кадров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систематическая работа по подбору молодых педагогов с организацией наставничества с целью обеспечения плавной, безболезненной смены поколений педагогических кадров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5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Недостаточность опыта педагогических работников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работе с детьми ОВЗ в рамках инклюзивного обучения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курсов повышения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квалификации для обучающихся.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классов коррекционного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56">
                <a:tc>
                  <a:txBody>
                    <a:bodyPr/>
                    <a:lstStyle/>
                    <a:p>
                      <a:pPr marL="172085">
                        <a:spcBef>
                          <a:spcPts val="137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Недостаток</a:t>
                      </a:r>
                      <a:r>
                        <a:rPr lang="ru-RU" sz="1800" b="0" spc="-3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средств</a:t>
                      </a:r>
                      <a:r>
                        <a:rPr lang="ru-RU" sz="1800" b="0" spc="-3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1800" b="0" spc="-6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обеспечения</a:t>
                      </a:r>
                      <a:r>
                        <a:rPr lang="ru-RU" sz="1800" b="0" spc="-6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развития</a:t>
                      </a:r>
                      <a:r>
                        <a:rPr lang="ru-RU" sz="1800" b="0" spc="-6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материально-технической</a:t>
                      </a:r>
                      <a:r>
                        <a:rPr lang="ru-RU" sz="1800" b="0" spc="-3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базы</a:t>
                      </a:r>
                      <a:r>
                        <a:rPr lang="ru-RU" sz="1800" b="0" spc="-7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школы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укрепление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финансовой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устойчивости</a:t>
                      </a:r>
                      <a:r>
                        <a:rPr lang="ru-RU" sz="1800" spc="-1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spc="-4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счет</a:t>
                      </a:r>
                      <a:r>
                        <a:rPr lang="ru-RU" sz="1800" spc="-38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участия</a:t>
                      </a:r>
                      <a:r>
                        <a:rPr lang="ru-RU" sz="1800" spc="1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грантовых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конкурсах,;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использование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возможностей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сетевого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взаимодействия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Низкая</a:t>
                      </a:r>
                      <a:r>
                        <a:rPr lang="ru-RU" sz="1800" spc="-3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активность ответственных</a:t>
                      </a:r>
                      <a:r>
                        <a:rPr lang="ru-RU" sz="1800" spc="-3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исполнителей</a:t>
                      </a:r>
                      <a:r>
                        <a:rPr lang="ru-RU" sz="1800" spc="-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spc="-6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выполнение</a:t>
                      </a:r>
                      <a:r>
                        <a:rPr lang="ru-RU" sz="1800" spc="-385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  <a:r>
                        <a:rPr lang="ru-RU" sz="1800" spc="3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3205" marR="123190">
                        <a:lnSpc>
                          <a:spcPct val="103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повышение</a:t>
                      </a:r>
                      <a:r>
                        <a:rPr lang="ru-RU" sz="18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эффективности</a:t>
                      </a:r>
                      <a:r>
                        <a:rPr lang="ru-RU" sz="18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5" dirty="0" smtClean="0">
                          <a:effectLst/>
                          <a:latin typeface="Times New Roman"/>
                          <a:ea typeface="Times New Roman"/>
                        </a:rPr>
                        <a:t>управлением</a:t>
                      </a:r>
                      <a:r>
                        <a:rPr lang="ru-RU" sz="1800" spc="-9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школой,</a:t>
                      </a:r>
                      <a:r>
                        <a:rPr lang="ru-RU" sz="1800" spc="-38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5" dirty="0" smtClean="0">
                          <a:effectLst/>
                          <a:latin typeface="Times New Roman"/>
                          <a:ea typeface="Times New Roman"/>
                        </a:rPr>
                        <a:t>механизмов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контроля</a:t>
                      </a:r>
                      <a:r>
                        <a:rPr lang="ru-RU" sz="1800" spc="-38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и оценки качества</a:t>
                      </a:r>
                      <a:r>
                        <a:rPr lang="ru-RU" sz="1800" spc="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образования, стимулирование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педагогов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7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11" y="1740886"/>
            <a:ext cx="8596667" cy="592006"/>
          </a:xfrm>
        </p:spPr>
        <p:txBody>
          <a:bodyPr>
            <a:normAutofit fontScale="90000"/>
          </a:bodyPr>
          <a:lstStyle/>
          <a:p>
            <a:pPr marL="166370" marR="151765" indent="-1905" algn="ctr">
              <a:lnSpc>
                <a:spcPct val="103000"/>
              </a:lnSpc>
              <a:spcBef>
                <a:spcPts val="490"/>
              </a:spcBef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ПРОЕКТА И СПОСОБЫ ИХ ДОСТИЖЕНИЯ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59807288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МБОУ </a:t>
                      </a:r>
                      <a:r>
                        <a:rPr lang="ru-RU" dirty="0" smtClean="0"/>
                        <a:t>ХМР СОШ </a:t>
                      </a:r>
                    </a:p>
                    <a:p>
                      <a:pPr algn="ctr"/>
                      <a:r>
                        <a:rPr lang="ru-RU" dirty="0" smtClean="0"/>
                        <a:t>П. Луговской</a:t>
                      </a:r>
                      <a:endParaRPr lang="ru-RU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634144" y="1710106"/>
            <a:ext cx="1762010" cy="1735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Наращивание материально-технической базы организации в целях развития образовательной среды</a:t>
            </a:r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60914"/>
            <a:ext cx="6096000" cy="2562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1465" indent="1270" algn="ctr">
              <a:lnSpc>
                <a:spcPct val="103000"/>
              </a:lnSpc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44000" y="1695820"/>
            <a:ext cx="2043727" cy="1735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Положительная динамика развития единой воспитательной среды</a:t>
            </a:r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2931" y="1674004"/>
            <a:ext cx="2060945" cy="1735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Развитие сетевого взаимодействия с целью формирования профессиональных интересов обучающихся</a:t>
            </a:r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256" y="1674006"/>
            <a:ext cx="2353590" cy="1735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Позитивные</a:t>
            </a:r>
            <a:r>
              <a:rPr lang="ru-RU" sz="1200" b="1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изменения</a:t>
            </a:r>
            <a:r>
              <a:rPr lang="ru-RU" sz="1200" b="1" spc="2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формировании</a:t>
            </a:r>
            <a:r>
              <a:rPr lang="ru-RU" sz="1200" b="1" spc="-7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и</a:t>
            </a:r>
            <a:r>
              <a:rPr lang="ru-RU" sz="1200" b="1" spc="-4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развитии</a:t>
            </a:r>
            <a:r>
              <a:rPr lang="ru-RU" sz="1200" b="1" spc="-33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кадрового потенциала,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соответствующего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современным тенденциям</a:t>
            </a:r>
            <a:r>
              <a:rPr lang="ru-RU" sz="1200" b="1" spc="-33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политики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образования.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Формирование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института</a:t>
            </a:r>
            <a:r>
              <a:rPr lang="ru-RU" sz="1200" b="1" spc="-33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наставничества</a:t>
            </a:r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20321" y="1674003"/>
            <a:ext cx="1983002" cy="1735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Повышение активности родительской общественности, выражающаяся в реализации совместных социальных проектах</a:t>
            </a:r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389" y="4808696"/>
            <a:ext cx="1180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-заключение </a:t>
            </a:r>
            <a:r>
              <a:rPr lang="ru-RU" b="1" dirty="0"/>
              <a:t>договоров с организациями, предприятиями города по формированию профессиональных интересов обучающихся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388" y="4018006"/>
            <a:ext cx="1180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-разработка </a:t>
            </a:r>
            <a:r>
              <a:rPr lang="ru-RU" b="1" dirty="0"/>
              <a:t>пакета нормативных документов, регламентирующих деятельность </a:t>
            </a:r>
            <a:r>
              <a:rPr lang="ru-RU" b="1" dirty="0" smtClean="0"/>
              <a:t>формирования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воспитательной среды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255" y="4479671"/>
            <a:ext cx="1085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проведение </a:t>
            </a:r>
            <a:r>
              <a:rPr lang="ru-RU" b="1" dirty="0"/>
              <a:t>конкурса на «Лучшую эмблему школы», создание бренда школы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3389" y="3430937"/>
            <a:ext cx="11805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организация </a:t>
            </a:r>
            <a:r>
              <a:rPr lang="ru-RU" b="1" dirty="0"/>
              <a:t>участия специалистов школы в </a:t>
            </a:r>
            <a:r>
              <a:rPr lang="ru-RU" b="1" dirty="0" smtClean="0"/>
              <a:t> обучении на КПК, семинарах</a:t>
            </a:r>
            <a:r>
              <a:rPr lang="ru-RU" b="1" dirty="0"/>
              <a:t>, тренингах по инклюзивному образованию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389" y="5379665"/>
            <a:ext cx="11491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обучение </a:t>
            </a:r>
            <a:r>
              <a:rPr lang="ru-RU" b="1" dirty="0"/>
              <a:t>педагогов по программе </a:t>
            </a:r>
            <a:r>
              <a:rPr lang="ru-RU" b="1" dirty="0" smtClean="0"/>
              <a:t>подготовки</a:t>
            </a:r>
            <a:r>
              <a:rPr lang="ru-RU" dirty="0"/>
              <a:t> </a:t>
            </a:r>
            <a:r>
              <a:rPr lang="ru-RU" b="1" dirty="0" smtClean="0"/>
              <a:t>педагогов-навигаторов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8256" y="5771326"/>
            <a:ext cx="1134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-обновление школы оргтехникой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754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7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6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3576</TotalTime>
  <Words>2567</Words>
  <Application>Microsoft Office PowerPoint</Application>
  <PresentationFormat>Широкоэкранный</PresentationFormat>
  <Paragraphs>463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3_Аспект</vt:lpstr>
      <vt:lpstr>4_Аспект</vt:lpstr>
      <vt:lpstr>7_Аспект</vt:lpstr>
      <vt:lpstr>6_Аспект</vt:lpstr>
      <vt:lpstr>                             «Школа Минпросвещения России»:  новые возможности для повышения качества образования»   «Совершенствование профессиональных компетенций  слушателей (школьных команд) в области повышения качества образования в условиях обновления инфраструктуры в общеобразовательной организации»  </vt:lpstr>
      <vt:lpstr>                         КРАТКАЯ СПРАВКА ОБ ОБРАЗОВАТЕЛЬНОЙ ОРГАНИЗАЦИИ  </vt:lpstr>
      <vt:lpstr>                         КРАТКАЯ СПРАВКА ОБ ОБРАЗОВАТЕЛЬНОЙ ОРГАНИЗАЦИИ  </vt:lpstr>
      <vt:lpstr>                             ЦЕЛЕВЫЕ ГРУППЫ ПРОЕКТА:  </vt:lpstr>
      <vt:lpstr>                             Результаты самодиагностики общеобразовательной организации для определения стартового уровня реализации Проекта   </vt:lpstr>
      <vt:lpstr>     Выявлены большие дефициты по направлениям:   «Здоровье» - 49 % «Образовательная среда, создание  условий»- 50%; «Творчество» -50% ;  «Учитель, школьные команды»- 56%  </vt:lpstr>
      <vt:lpstr>                                 ЦЕЛЬ ПРОЕКТА:   Создание единого образовательного пространства МБОУ ХМР СОШ п. Луговской и равных условий для каждого обучающегося  в соответствии с едиными требованиями к содержанию обучения, воспитательной работе, профориентации, развитию обучающихся с учетом их индивидуальных потребностей и интересов. </vt:lpstr>
      <vt:lpstr>            </vt:lpstr>
      <vt:lpstr>                             РЕЗУЛЬТАТЫ ПРОЕКТА И СПОСОБЫ ИХ ДОСТИЖЕНИЯ   </vt:lpstr>
      <vt:lpstr>                         «ДОРОЖНАЯ КАРТА» ПРОЕКТА 1. «Знание: качество и объективность»         </vt:lpstr>
      <vt:lpstr>                         «ДОРОЖНАЯ КАРТА» ПРОЕКТА 1. «Знание: качество и объективность»         </vt:lpstr>
      <vt:lpstr>                         «ДОРОЖНАЯ КАРТА» ПРОЕКТА 2. «Воспитание»         </vt:lpstr>
      <vt:lpstr>                         «ДОРОЖНАЯ КАРТА» ПРОЕКТА 3. «Творчество»         </vt:lpstr>
      <vt:lpstr>                         «ДОРОЖНАЯ КАРТА» ПРОЕКТА 4. «Профориентация»         </vt:lpstr>
      <vt:lpstr>                         «ДОРОЖНАЯ КАРТА» ПРОЕКТА 4. «Профориентация»         </vt:lpstr>
      <vt:lpstr>                         «ДОРОЖНАЯ КАРТА» ПРОЕКТА  «Здоровье»         </vt:lpstr>
      <vt:lpstr>Презентация PowerPoint</vt:lpstr>
      <vt:lpstr>                                    УПРАВЛЕНЧЕСКОЕ СОПРОВОЖДЕНИЕ ПРОЕКТА: -реализация дорожной карты по реализации проекта;  - формирование проектной группы, определение и назначение ответственных лиц по индивидуальным направлениям ;  - своевременный мониторинг выполнения Проекта;  - актуализация ежегодных планов реализации Проекта, в том числе корректировка состава и сроков исполнения мероприятий с сохранением ожидаемых результатов мероприятий                ИНФОРМИРОВАНИЕ СООБЩЕСТВА О ПРОЕКТЕ: Через официальную страницу школы  shkolalugovskoj-r86.gosweb.gosuslugi.ru Через страницу школы в социальных сетях «Вконтакте», в «Одноклассниках» Представление информации на педагогическом совете, общешкольном родительском собрании, общешкольной родительской конференции при предъявлении Публичного доклада, также в рамках открытых публичных мероприятий: день открытых дверей, Презентации образовательной деятельности и других        </vt:lpstr>
      <vt:lpstr>                           СПИСОК ЗНАЧИМЫХ ПРОДУКТОВ ПРОЕКТА       </vt:lpstr>
      <vt:lpstr>                             ОЦЕНКА ПРОЕКТА: качественный показатель       </vt:lpstr>
      <vt:lpstr>                          ОЦЕНКА ПРОЕКТА: количественный показатель 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Фанилевна Крюкова</dc:creator>
  <cp:lastModifiedBy>giszakupki</cp:lastModifiedBy>
  <cp:revision>78</cp:revision>
  <cp:lastPrinted>2023-10-23T07:45:19Z</cp:lastPrinted>
  <dcterms:created xsi:type="dcterms:W3CDTF">2022-08-23T10:28:41Z</dcterms:created>
  <dcterms:modified xsi:type="dcterms:W3CDTF">2023-10-24T11:54:09Z</dcterms:modified>
</cp:coreProperties>
</file>